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70" r:id="rId3"/>
    <p:sldId id="257" r:id="rId4"/>
    <p:sldId id="269" r:id="rId5"/>
    <p:sldId id="268" r:id="rId6"/>
    <p:sldId id="267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7ABC32"/>
    <a:srgbClr val="FF3300"/>
    <a:srgbClr val="FF99FF"/>
    <a:srgbClr val="DE5A00"/>
    <a:srgbClr val="FF6600"/>
    <a:srgbClr val="FF964F"/>
    <a:srgbClr val="FF5050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 autoAdjust="0"/>
    <p:restoredTop sz="50673" autoAdjust="0"/>
  </p:normalViewPr>
  <p:slideViewPr>
    <p:cSldViewPr>
      <p:cViewPr>
        <p:scale>
          <a:sx n="100" d="100"/>
          <a:sy n="100" d="100"/>
        </p:scale>
        <p:origin x="-144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A0D14-30AD-4F1F-8123-111A58DFCF25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83AB6-0035-45A8-9021-088182BB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6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685800" y="609600"/>
            <a:ext cx="8153400" cy="4876800"/>
          </a:xfrm>
          <a:prstGeom prst="trapezoid">
            <a:avLst/>
          </a:prstGeom>
          <a:solidFill>
            <a:schemeClr val="bg1">
              <a:alpha val="68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reflection blurRad="1270000"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vwhit\OneDrive\Desktop\2016778243.Def.L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6" y="838200"/>
            <a:ext cx="4772025" cy="4772025"/>
          </a:xfrm>
          <a:prstGeom prst="rect">
            <a:avLst/>
          </a:prstGeom>
          <a:noFill/>
          <a:effectLst>
            <a:reflection stA="1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3716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Amateur radio operators have been transmitting from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“the field”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since the early 1900S.  </a:t>
            </a:r>
          </a:p>
          <a:p>
            <a:pPr algn="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More than 160 countries world-wide hold Field Days.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North American Field Day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held annually 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the fourth full weekend in June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 scaling="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3581400" cy="5867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" dist="355600" sx="95000" sy="95000" algn="ctr" rotWithShape="0">
              <a:schemeClr val="bg1">
                <a:alpha val="58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0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838200"/>
            <a:ext cx="441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first “international field day” for U.S. and Canadian hams was announced in the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June, 1933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issue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 </a:t>
            </a:r>
          </a:p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ARRL’s magazine,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QST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clubs and hams with licenses for portable stations could submit</a:t>
            </a:r>
          </a:p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Field Day scores.</a:t>
            </a:r>
          </a:p>
          <a:p>
            <a:pPr algn="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concept of an organized Field Day was so new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asked its readers to report back and offer suggestions for a similar activity in 1934 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you want one.”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vwhit\OneDrive\Desktop\REPLACE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3683443" cy="3039910"/>
          </a:xfrm>
          <a:prstGeom prst="rect">
            <a:avLst/>
          </a:prstGeom>
          <a:noFill/>
          <a:effectLst>
            <a:outerShdw dist="812800" dir="6120000" sx="123000" sy="123000" algn="ctr" rotWithShape="0">
              <a:srgbClr val="000000">
                <a:alpha val="8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7785">
            <a:off x="934606" y="3262139"/>
            <a:ext cx="2774552" cy="3438088"/>
          </a:xfrm>
          <a:prstGeom prst="rect">
            <a:avLst/>
          </a:prstGeom>
          <a:noFill/>
          <a:ln>
            <a:noFill/>
          </a:ln>
          <a:effectLst>
            <a:outerShdw dist="35921" dir="2820000" sx="108000" sy="108000" algn="ctr" rotWithShape="0">
              <a:srgbClr val="FF964F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-Up Arrow 5"/>
          <p:cNvSpPr/>
          <p:nvPr/>
        </p:nvSpPr>
        <p:spPr>
          <a:xfrm rot="359562">
            <a:off x="3908861" y="5431153"/>
            <a:ext cx="3352800" cy="609600"/>
          </a:xfrm>
          <a:prstGeom prst="lef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255" y="313075"/>
            <a:ext cx="781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1934 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FEDERAL COMMUNICATIONS COMMISSION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CREATED BRINGING WITH IT REORGANIZATION OF 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AMATEUR RADIO LICENSING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4984" y="1981200"/>
            <a:ext cx="41334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new FCC Rules Created </a:t>
            </a:r>
            <a:r>
              <a:rPr lang="en-US" sz="2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classes of amateur licenses,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all requiring basic or advanced knowledge of theory and regulations and an ability to send and receive code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8" y="1981200"/>
            <a:ext cx="4332077" cy="3124199"/>
          </a:xfrm>
          <a:prstGeom prst="rect">
            <a:avLst/>
          </a:prstGeom>
          <a:effectLst>
            <a:outerShdw blurRad="50800" dist="406400" dir="9180000" algn="ctr" rotWithShape="0">
              <a:srgbClr val="000000">
                <a:alpha val="86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1085" y="5867400"/>
            <a:ext cx="8912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1936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there were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46,000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licensed hams; by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1939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51,000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endParaRPr lang="en-US" sz="20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876801"/>
            <a:ext cx="53353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9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December 7, 1941</a:t>
            </a:r>
            <a:r>
              <a:rPr lang="en-US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the United States  entered  the war. </a:t>
            </a:r>
            <a:r>
              <a:rPr lang="en-US" sz="19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Amateur radio operators were immediately ordered to go off the air</a:t>
            </a:r>
            <a:r>
              <a:rPr lang="en-US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ban lasted until  war ended in </a:t>
            </a:r>
            <a:r>
              <a:rPr lang="en-US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1945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some bands were not reopened until 1946.</a:t>
            </a:r>
          </a:p>
          <a:p>
            <a:endPara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" y="0"/>
            <a:ext cx="35052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973404"/>
            <a:ext cx="1208741" cy="1541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198783"/>
            <a:ext cx="63411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1940, with the U.S. on the verge of entering World War II ,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FCC banned amateur radio communications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foreign stations. </a:t>
            </a:r>
          </a:p>
          <a:p>
            <a:pPr algn="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Portable and mobile operation below 56 megacycles was halted (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except  for 1940 ARRL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FIELD DAY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pre-WWII Field Day  took place on June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&amp; 8,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1941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959147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licensees were required to send a set of fingerprints, a photo, and proof of citizenship to the </a:t>
            </a:r>
            <a:r>
              <a:rPr 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74" y="466897"/>
            <a:ext cx="48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V-J DAY, September 2, 1945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hams were able to operate  on the 2 1/2 meter band. Two months later, the FCC released the 10, 5, and 2 meter bands  for amateur use. </a:t>
            </a:r>
          </a:p>
          <a:p>
            <a:pPr algn="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ARRL Field Day resumed in 1946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with more portable radio equipment and new field day rules that helped the annual event grow in size and scope.</a:t>
            </a:r>
          </a:p>
          <a:p>
            <a:pPr algn="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1946 Field Day drew 104 club groups , 53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non-club groups and individuals and 45 home stations participated. </a:t>
            </a:r>
          </a:p>
          <a:p>
            <a:pPr algn="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3309937" cy="2365375"/>
          </a:xfrm>
          <a:prstGeom prst="rect">
            <a:avLst/>
          </a:prstGeom>
          <a:noFill/>
          <a:ln>
            <a:noFill/>
          </a:ln>
          <a:effectLst>
            <a:outerShdw dist="228600" dir="7740000" sx="103000" sy="103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81739"/>
            <a:ext cx="18526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934">
            <a:off x="4735984" y="3414830"/>
            <a:ext cx="2878964" cy="320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3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47800"/>
            <a:ext cx="41148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ARRL</a:t>
            </a:r>
            <a:r>
              <a:rPr lang="en-US" sz="2400" b="1" i="1" dirty="0" smtClean="0"/>
              <a:t> FIELD DAY </a:t>
            </a:r>
            <a:r>
              <a:rPr lang="en-US" sz="2400" b="1" dirty="0" smtClean="0"/>
              <a:t>HAS </a:t>
            </a:r>
            <a:r>
              <a:rPr lang="en-US" sz="2400" b="1" dirty="0"/>
              <a:t>BEEN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OFFICIALLY RECOGNIZED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/>
              <a:t>BY </a:t>
            </a:r>
            <a:r>
              <a:rPr lang="en-US" sz="2400" b="1" dirty="0"/>
              <a:t>THE STATE WITH A </a:t>
            </a:r>
            <a:r>
              <a:rPr lang="en-US" sz="2400" b="1" dirty="0">
                <a:solidFill>
                  <a:srgbClr val="FFFF00"/>
                </a:solidFill>
              </a:rPr>
              <a:t>PROCLAMATION</a:t>
            </a:r>
            <a:r>
              <a:rPr lang="en-US" sz="2400" dirty="0"/>
              <a:t> </a:t>
            </a:r>
            <a:r>
              <a:rPr lang="en-US" sz="2400" b="1" dirty="0" smtClean="0"/>
              <a:t>ISSUED BY THE GOVERNOR</a:t>
            </a:r>
            <a:r>
              <a:rPr lang="en-US" sz="2400" dirty="0" smtClean="0"/>
              <a:t> </a:t>
            </a:r>
            <a:r>
              <a:rPr lang="en-US" sz="2400" b="1" dirty="0"/>
              <a:t>DESIGNATING</a:t>
            </a:r>
            <a:r>
              <a:rPr lang="en-US" sz="2400" dirty="0"/>
              <a:t> </a:t>
            </a:r>
            <a:r>
              <a:rPr lang="en-US" sz="2400" b="1" u="sng" dirty="0">
                <a:solidFill>
                  <a:srgbClr val="FFFF00"/>
                </a:solidFill>
              </a:rPr>
              <a:t>JUNE </a:t>
            </a:r>
            <a:r>
              <a:rPr lang="en-US" sz="2400" b="1" u="sng" dirty="0" smtClean="0">
                <a:solidFill>
                  <a:srgbClr val="FFFF00"/>
                </a:solidFill>
              </a:rPr>
              <a:t>2024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b="1" u="sng" dirty="0">
                <a:solidFill>
                  <a:srgbClr val="FFFF00"/>
                </a:solidFill>
              </a:rPr>
              <a:t>“AMATEUR RADIO MONTH” </a:t>
            </a:r>
            <a:r>
              <a:rPr lang="en-US" sz="2400" b="1" dirty="0"/>
              <a:t>IN</a:t>
            </a:r>
            <a:r>
              <a:rPr lang="en-US" sz="2400" b="1" dirty="0">
                <a:solidFill>
                  <a:srgbClr val="FFFF00"/>
                </a:solidFill>
              </a:rPr>
              <a:t> ILLINOIS</a:t>
            </a:r>
            <a:r>
              <a:rPr lang="en-US" sz="2400" dirty="0"/>
              <a:t>. </a:t>
            </a:r>
          </a:p>
          <a:p>
            <a:endParaRPr lang="en-US" sz="2400" dirty="0" smtClean="0"/>
          </a:p>
          <a:p>
            <a:r>
              <a:rPr lang="en-US" sz="2000" b="1" dirty="0" smtClean="0"/>
              <a:t>NUMEROUS </a:t>
            </a:r>
            <a:r>
              <a:rPr lang="en-US" sz="2000" b="1" dirty="0"/>
              <a:t>LOCAL MUNICIPALITIES ACROSS ILLINOIS HAVE JOINED IN WITH LOCAL PROCLAMATIONS CITING THE ROLE AMATEUR RADIO PLAY IN THEIR COMMUNITIES.</a:t>
            </a:r>
          </a:p>
          <a:p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969">
            <a:off x="4651909" y="908958"/>
            <a:ext cx="3305942" cy="5109183"/>
          </a:xfrm>
          <a:prstGeom prst="rect">
            <a:avLst/>
          </a:prstGeom>
          <a:effectLst>
            <a:outerShdw blurRad="279400" dist="508000" dir="21540000" sx="105000" sy="105000" algn="ctr" rotWithShape="0">
              <a:schemeClr val="bg1">
                <a:alpha val="51000"/>
              </a:scheme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FIELD DAY IS A BIG </a:t>
            </a:r>
          </a:p>
          <a:p>
            <a:r>
              <a:rPr lang="en-US" sz="4000" b="1" dirty="0" smtClean="0"/>
              <a:t>DEAL IN ILLINOIS!</a:t>
            </a:r>
          </a:p>
        </p:txBody>
      </p:sp>
    </p:spTree>
    <p:extLst>
      <p:ext uri="{BB962C8B-B14F-4D97-AF65-F5344CB8AC3E}">
        <p14:creationId xmlns:p14="http://schemas.microsoft.com/office/powerpoint/2010/main" val="30214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11986</TotalTime>
  <Words>452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</dc:creator>
  <cp:lastModifiedBy>Vicky Whitaker</cp:lastModifiedBy>
  <cp:revision>184</cp:revision>
  <dcterms:created xsi:type="dcterms:W3CDTF">2006-08-16T00:00:00Z</dcterms:created>
  <dcterms:modified xsi:type="dcterms:W3CDTF">2024-06-01T16:39:20Z</dcterms:modified>
</cp:coreProperties>
</file>